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0" d="100"/>
          <a:sy n="70" d="100"/>
        </p:scale>
        <p:origin x="858" y="60"/>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6/18/2024</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en-GB" sz="1400" kern="100" dirty="0">
                <a:solidFill>
                  <a:srgbClr val="0070C0"/>
                </a:solidFill>
                <a:effectLst/>
                <a:latin typeface="Helvetica" panose="020B0604020202020204" pitchFamily="34" charset="0"/>
                <a:ea typeface="Aptos" panose="020B0004020202020204" pitchFamily="34" charset="0"/>
                <a:cs typeface="Helvetica" panose="020B0604020202020204" pitchFamily="34" charset="0"/>
              </a:rPr>
              <a:t>An Individually Built Detached Bungalow Located At The Head Of A Desirable Cul-De-Sac Just  A Short Walk From The Seafront And Town Centre</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 </a:t>
            </a:r>
          </a:p>
          <a:p>
            <a:pPr algn="ctr">
              <a:lnSpc>
                <a:spcPct val="107000"/>
              </a:lnSpc>
              <a:spcAft>
                <a:spcPts val="800"/>
              </a:spcAft>
            </a:pPr>
            <a:r>
              <a:rPr lang="en-GB" sz="1400" kern="100" dirty="0">
                <a:effectLst/>
                <a:latin typeface="Helvetica" panose="020B0604020202020204" pitchFamily="34" charset="0"/>
                <a:ea typeface="Aptos" panose="020B0004020202020204" pitchFamily="34" charset="0"/>
                <a:cs typeface="Helvetica" panose="020B0604020202020204" pitchFamily="34" charset="0"/>
              </a:rPr>
              <a:t>Extremely Spacious Accommodation * Entrance Porch And Reception Hall * Large Lounge * Separate Dining Room * Kitchen/Breakfast Room * Three Bedrooms * Bathroom/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 Cloakroom/</a:t>
            </a:r>
            <a:r>
              <a:rPr lang="en-GB" sz="1400" kern="100" dirty="0" err="1">
                <a:effectLst/>
                <a:latin typeface="Helvetica" panose="020B0604020202020204" pitchFamily="34" charset="0"/>
                <a:ea typeface="Aptos" panose="020B0004020202020204" pitchFamily="34" charset="0"/>
                <a:cs typeface="Helvetica" panose="020B0604020202020204" pitchFamily="34" charset="0"/>
              </a:rPr>
              <a:t>Wc</a:t>
            </a:r>
            <a:r>
              <a:rPr lang="en-GB" sz="1400" kern="100" dirty="0">
                <a:effectLst/>
                <a:latin typeface="Helvetica" panose="020B0604020202020204" pitchFamily="34" charset="0"/>
                <a:ea typeface="Aptos" panose="020B0004020202020204" pitchFamily="34" charset="0"/>
                <a:cs typeface="Helvetica" panose="020B0604020202020204" pitchFamily="34" charset="0"/>
              </a:rPr>
              <a:t> * Large Boarded Attic * Ample Parking </a:t>
            </a:r>
            <a:r>
              <a:rPr lang="en-GB" sz="1400" kern="100" dirty="0">
                <a:latin typeface="Helvetica" panose="020B0604020202020204" pitchFamily="34" charset="0"/>
                <a:ea typeface="Aptos" panose="020B0004020202020204" pitchFamily="34" charset="0"/>
                <a:cs typeface="Helvetica" panose="020B0604020202020204" pitchFamily="34" charset="0"/>
              </a:rPr>
              <a:t>And</a:t>
            </a:r>
            <a:r>
              <a:rPr lang="en-GB" sz="1400" kern="100" dirty="0">
                <a:effectLst/>
                <a:latin typeface="Helvetica" panose="020B0604020202020204" pitchFamily="34" charset="0"/>
                <a:ea typeface="Aptos" panose="020B0004020202020204" pitchFamily="34" charset="0"/>
                <a:cs typeface="Helvetica" panose="020B0604020202020204" pitchFamily="34" charset="0"/>
              </a:rPr>
              <a:t> Garage * Manageable Gardens * No Ongoing Chain</a:t>
            </a: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GUIDE PRICE</a:t>
            </a:r>
            <a:r>
              <a:rPr lang="en-GB" sz="1200" dirty="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£800</a:t>
            </a:r>
            <a:r>
              <a:rPr lang="en-GB" sz="1900" dirty="0">
                <a:solidFill>
                  <a:srgbClr val="000000"/>
                </a:solidFill>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Freehold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sz="1800" dirty="0">
                <a:solidFill>
                  <a:srgbClr val="FFFFFF"/>
                </a:solidFill>
                <a:effectLst/>
                <a:latin typeface="HelveticaNeueLT-Medium"/>
                <a:ea typeface="Times New Roman" panose="02020603050405020304" pitchFamily="18" charset="0"/>
              </a:rPr>
              <a:t>7 </a:t>
            </a:r>
            <a:r>
              <a:rPr lang="en-GB" sz="1800" dirty="0" err="1">
                <a:solidFill>
                  <a:srgbClr val="FFFFFF"/>
                </a:solidFill>
                <a:effectLst/>
                <a:latin typeface="HelveticaNeueLT-Medium"/>
                <a:ea typeface="Times New Roman" panose="02020603050405020304" pitchFamily="18" charset="0"/>
              </a:rPr>
              <a:t>Maer</a:t>
            </a:r>
            <a:r>
              <a:rPr lang="en-GB" sz="1800" dirty="0">
                <a:solidFill>
                  <a:srgbClr val="FFFFFF"/>
                </a:solidFill>
                <a:effectLst/>
                <a:latin typeface="HelveticaNeueLT-Medium"/>
                <a:ea typeface="Times New Roman" panose="02020603050405020304" pitchFamily="18" charset="0"/>
              </a:rPr>
              <a:t> Vale, Exmouth, EX8 </a:t>
            </a:r>
            <a:r>
              <a:rPr lang="en-GB" dirty="0">
                <a:solidFill>
                  <a:srgbClr val="FFFFFF"/>
                </a:solidFill>
                <a:latin typeface="HelveticaNeueLT-Medium"/>
                <a:ea typeface="Times New Roman" panose="02020603050405020304" pitchFamily="18" charset="0"/>
              </a:rPr>
              <a:t>2DX</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4D13459A-FF7A-FCCB-C42F-1199D9924E1A}"/>
              </a:ext>
            </a:extLst>
          </p:cNvPr>
          <p:cNvPicPr>
            <a:picLocks noChangeAspect="1" noChangeArrowheads="1"/>
          </p:cNvPicPr>
          <p:nvPr/>
        </p:nvPicPr>
        <p:blipFill>
          <a:blip r:embed="rId4"/>
          <a:srcRect/>
          <a:stretch/>
        </p:blipFill>
        <p:spPr bwMode="auto">
          <a:xfrm>
            <a:off x="8136836" y="2605188"/>
            <a:ext cx="6328602" cy="4459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1A75E3-4934-DB28-CD3A-701109B16DBE}"/>
              </a:ext>
            </a:extLst>
          </p:cNvPr>
          <p:cNvPicPr>
            <a:picLocks noChangeAspect="1" noChangeArrowheads="1"/>
          </p:cNvPicPr>
          <p:nvPr/>
        </p:nvPicPr>
        <p:blipFill>
          <a:blip r:embed="rId5"/>
          <a:srcRect/>
          <a:stretch/>
        </p:blipFill>
        <p:spPr bwMode="auto">
          <a:xfrm>
            <a:off x="653912" y="608851"/>
            <a:ext cx="3111434" cy="2333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A2AA65-6B32-34E4-EA1C-213C1171C05A}"/>
              </a:ext>
            </a:extLst>
          </p:cNvPr>
          <p:cNvPicPr>
            <a:picLocks noChangeAspect="1" noChangeArrowheads="1"/>
          </p:cNvPicPr>
          <p:nvPr/>
        </p:nvPicPr>
        <p:blipFill>
          <a:blip r:embed="rId6"/>
          <a:srcRect/>
          <a:stretch/>
        </p:blipFill>
        <p:spPr bwMode="auto">
          <a:xfrm>
            <a:off x="3877812" y="582517"/>
            <a:ext cx="3171952" cy="2378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80F6E74-FCDC-F11D-640A-3505AB6D3EFA}"/>
              </a:ext>
            </a:extLst>
          </p:cNvPr>
          <p:cNvPicPr>
            <a:picLocks noChangeAspect="1" noChangeArrowheads="1"/>
          </p:cNvPicPr>
          <p:nvPr/>
        </p:nvPicPr>
        <p:blipFill>
          <a:blip r:embed="rId7"/>
          <a:srcRect/>
          <a:stretch/>
        </p:blipFill>
        <p:spPr bwMode="auto">
          <a:xfrm>
            <a:off x="649532" y="3111983"/>
            <a:ext cx="3111433" cy="21833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86DFEDF-53F9-B000-D942-4F7DEB58EB5A}"/>
              </a:ext>
            </a:extLst>
          </p:cNvPr>
          <p:cNvPicPr>
            <a:picLocks noChangeAspect="1" noChangeArrowheads="1"/>
          </p:cNvPicPr>
          <p:nvPr/>
        </p:nvPicPr>
        <p:blipFill>
          <a:blip r:embed="rId8"/>
          <a:srcRect/>
          <a:stretch/>
        </p:blipFill>
        <p:spPr bwMode="auto">
          <a:xfrm>
            <a:off x="3877068" y="3113639"/>
            <a:ext cx="3171953" cy="21817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7401396-9EB2-BE7E-816D-45BF1A9FF521}"/>
              </a:ext>
            </a:extLst>
          </p:cNvPr>
          <p:cNvPicPr>
            <a:picLocks noChangeAspect="1" noChangeArrowheads="1"/>
          </p:cNvPicPr>
          <p:nvPr/>
        </p:nvPicPr>
        <p:blipFill>
          <a:blip r:embed="rId9"/>
          <a:srcRect/>
          <a:stretch/>
        </p:blipFill>
        <p:spPr bwMode="auto">
          <a:xfrm>
            <a:off x="649532" y="5412065"/>
            <a:ext cx="3111433" cy="22161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8C7C4B-79F3-C413-D553-F3DB7F025E50}"/>
              </a:ext>
            </a:extLst>
          </p:cNvPr>
          <p:cNvPicPr>
            <a:picLocks noChangeAspect="1" noChangeArrowheads="1"/>
          </p:cNvPicPr>
          <p:nvPr/>
        </p:nvPicPr>
        <p:blipFill>
          <a:blip r:embed="rId10"/>
          <a:srcRect/>
          <a:stretch/>
        </p:blipFill>
        <p:spPr bwMode="auto">
          <a:xfrm>
            <a:off x="3877070" y="5412065"/>
            <a:ext cx="3171952" cy="2216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art of energy efficiency&#10;&#10;Description automatically generated">
            <a:extLst>
              <a:ext uri="{FF2B5EF4-FFF2-40B4-BE49-F238E27FC236}">
                <a16:creationId xmlns:a16="http://schemas.microsoft.com/office/drawing/2014/main" id="{3928F2A0-F8EA-A642-11AE-79AAB774620D}"/>
              </a:ext>
            </a:extLst>
          </p:cNvPr>
          <p:cNvPicPr>
            <a:picLocks noChangeAspect="1"/>
          </p:cNvPicPr>
          <p:nvPr/>
        </p:nvPicPr>
        <p:blipFill>
          <a:blip r:embed="rId11"/>
          <a:stretch>
            <a:fillRect/>
          </a:stretch>
        </p:blipFill>
        <p:spPr>
          <a:xfrm>
            <a:off x="2875870" y="7744862"/>
            <a:ext cx="1905000" cy="1847850"/>
          </a:xfrm>
          <a:prstGeom prst="rect">
            <a:avLst/>
          </a:prstGeom>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18705121"/>
          </a:xfrm>
          <a:prstGeom prst="rect">
            <a:avLst/>
          </a:prstGeom>
          <a:noFill/>
        </p:spPr>
        <p:txBody>
          <a:bodyPr wrap="square" rtlCol="0">
            <a:spAutoFit/>
          </a:bodyPr>
          <a:lstStyle/>
          <a:p>
            <a:pPr algn="ctr"/>
            <a:r>
              <a:rPr lang="en-GB" sz="1400" b="1" dirty="0">
                <a:solidFill>
                  <a:srgbClr val="333333"/>
                </a:solidFill>
                <a:ea typeface="Times New Roman" panose="02020603050405020304" pitchFamily="18" charset="0"/>
                <a:cs typeface="Helvetica" panose="020B0604020202020204" pitchFamily="34" charset="0"/>
              </a:rPr>
              <a:t>7 </a:t>
            </a:r>
            <a:r>
              <a:rPr lang="en-GB" sz="1400" b="1" dirty="0" err="1">
                <a:solidFill>
                  <a:srgbClr val="333333"/>
                </a:solidFill>
                <a:ea typeface="Times New Roman" panose="02020603050405020304" pitchFamily="18" charset="0"/>
                <a:cs typeface="Helvetica" panose="020B0604020202020204" pitchFamily="34" charset="0"/>
              </a:rPr>
              <a:t>Maer</a:t>
            </a:r>
            <a:r>
              <a:rPr lang="en-GB" sz="1400" b="1" dirty="0">
                <a:solidFill>
                  <a:srgbClr val="333333"/>
                </a:solidFill>
                <a:ea typeface="Times New Roman" panose="02020603050405020304" pitchFamily="18" charset="0"/>
                <a:cs typeface="Helvetica" panose="020B0604020202020204" pitchFamily="34" charset="0"/>
              </a:rPr>
              <a:t> Vale, Exmouth, EX8 2DX </a:t>
            </a:r>
            <a:endParaRPr lang="en-GB" sz="1200" dirty="0">
              <a:solidFill>
                <a:srgbClr val="333333"/>
              </a:solidFill>
              <a:effectLst/>
              <a:ea typeface="Times New Roman" panose="02020603050405020304" pitchFamily="18" charset="0"/>
              <a:cs typeface="Helvetica" panose="020B0604020202020204" pitchFamily="34" charset="0"/>
            </a:endParaRPr>
          </a:p>
          <a:p>
            <a:endParaRPr lang="en-GB" sz="1200" dirty="0">
              <a:latin typeface="Helvetica" panose="020B0604020202020204" pitchFamily="34" charset="0"/>
              <a:cs typeface="Helvetica" panose="020B0604020202020204" pitchFamily="34" charset="0"/>
            </a:endParaRPr>
          </a:p>
          <a:p>
            <a:r>
              <a:rPr lang="en-GB" sz="1200" dirty="0">
                <a:latin typeface="Helvetica" panose="020B0604020202020204" pitchFamily="34" charset="0"/>
                <a:cs typeface="Helvetica" panose="020B0604020202020204" pitchFamily="34" charset="0"/>
              </a:rPr>
              <a:t>Pennys are delighted to offer for sale this extremely spacious detached bungalow in one of Exmouth’s most desirable areas just a short distance of both the town centre and seafront.  Individually built we understand by Messrs Francis Williams Limited, the property commands an impressive position and is approached via double wrought iron gates to sweeping block paved driveway and garage.   The accommodation requires some general refurbishment, is both bright and spacious with three bedrooms, large lounge, separate dining room, kitchen/breakfast room, bathroom/</a:t>
            </a:r>
            <a:r>
              <a:rPr lang="en-GB" sz="1200" dirty="0" err="1">
                <a:latin typeface="Helvetica" panose="020B0604020202020204" pitchFamily="34" charset="0"/>
                <a:cs typeface="Helvetica" panose="020B0604020202020204" pitchFamily="34" charset="0"/>
              </a:rPr>
              <a:t>wc</a:t>
            </a:r>
            <a:r>
              <a:rPr lang="en-GB" sz="1200" dirty="0">
                <a:latin typeface="Helvetica" panose="020B0604020202020204" pitchFamily="34" charset="0"/>
                <a:cs typeface="Helvetica" panose="020B0604020202020204" pitchFamily="34" charset="0"/>
              </a:rPr>
              <a:t> and separate cloakroom/</a:t>
            </a:r>
            <a:r>
              <a:rPr lang="en-GB" sz="1200" dirty="0" err="1">
                <a:latin typeface="Helvetica" panose="020B0604020202020204" pitchFamily="34" charset="0"/>
                <a:cs typeface="Helvetica" panose="020B0604020202020204" pitchFamily="34" charset="0"/>
              </a:rPr>
              <a:t>wc</a:t>
            </a:r>
            <a:r>
              <a:rPr lang="en-GB" sz="1200" dirty="0">
                <a:latin typeface="Helvetica" panose="020B0604020202020204" pitchFamily="34" charset="0"/>
                <a:cs typeface="Helvetica" panose="020B0604020202020204" pitchFamily="34" charset="0"/>
              </a:rPr>
              <a:t>.  Offered with no ongoing chain, viewing is highly recommended.</a:t>
            </a:r>
          </a:p>
          <a:p>
            <a:endParaRPr lang="en-GB" sz="1200" b="1"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THE ACCOMMODATION COMPRISES:</a:t>
            </a:r>
            <a:r>
              <a:rPr lang="en-GB" sz="1200" dirty="0">
                <a:latin typeface="Helvetica" panose="020B0604020202020204" pitchFamily="34" charset="0"/>
                <a:cs typeface="Helvetica" panose="020B0604020202020204" pitchFamily="34" charset="0"/>
              </a:rPr>
              <a:t>  Impressive bricked arch entrance with courtesy light, uPVC double doors giving access to entrance porch with inner glazed panel door and picture windows to either side giving access to:</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SPACIOUS RECEPTION HALL: </a:t>
            </a:r>
            <a:r>
              <a:rPr lang="en-GB" sz="1200" dirty="0">
                <a:latin typeface="Helvetica" panose="020B0604020202020204" pitchFamily="34" charset="0"/>
                <a:cs typeface="Helvetica" panose="020B0604020202020204" pitchFamily="34" charset="0"/>
              </a:rPr>
              <a:t>  A fine entrance to the property with radiator with radiator cover, access to large boarded loft space via ladder with two modern </a:t>
            </a:r>
            <a:r>
              <a:rPr lang="en-GB" sz="1200" dirty="0" err="1">
                <a:latin typeface="Helvetica" panose="020B0604020202020204" pitchFamily="34" charset="0"/>
                <a:cs typeface="Helvetica" panose="020B0604020202020204" pitchFamily="34" charset="0"/>
              </a:rPr>
              <a:t>velux</a:t>
            </a:r>
            <a:r>
              <a:rPr lang="en-GB" sz="1200" dirty="0">
                <a:latin typeface="Helvetica" panose="020B0604020202020204" pitchFamily="34" charset="0"/>
                <a:cs typeface="Helvetica" panose="020B0604020202020204" pitchFamily="34" charset="0"/>
              </a:rPr>
              <a:t> windows, power and light connected (This area could be converted to additional accommodation if required subject to the necessary consents). Telephone point.  Coats cupboard.  </a:t>
            </a:r>
          </a:p>
          <a:p>
            <a:endParaRPr lang="en-GB" sz="1200" b="1"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SPACIOUS LOUNGE:</a:t>
            </a:r>
            <a:r>
              <a:rPr lang="en-GB" sz="1200" dirty="0">
                <a:latin typeface="Helvetica" panose="020B0604020202020204" pitchFamily="34" charset="0"/>
                <a:cs typeface="Helvetica" panose="020B0604020202020204" pitchFamily="34" charset="0"/>
              </a:rPr>
              <a:t> 6.68m x 4.24m (21'11" x 13'11")  An extremely spacious and bright living room with double glazed windows to front and side aspects, two radiators housed in feature radiator covers, tiled fireplace and hearth housing living flame effect coal gas fire.</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KITCHEN/BREAKFAST ROOM: </a:t>
            </a:r>
            <a:r>
              <a:rPr lang="en-GB" sz="1200" dirty="0">
                <a:latin typeface="Helvetica" panose="020B0604020202020204" pitchFamily="34" charset="0"/>
                <a:cs typeface="Helvetica" panose="020B0604020202020204" pitchFamily="34" charset="0"/>
              </a:rPr>
              <a:t>  5m x 3.33m (16'5" x 10'11")  With fully tiled walls and tiled flooring.  Comprising range of worktops with inset one and a half bowl single drainer sink unit with cupboards, drawer units, plumbing for automatic washing machine beneath worktops, gas cooker point, wall mounted </a:t>
            </a:r>
            <a:r>
              <a:rPr lang="en-GB" sz="1200" dirty="0" err="1">
                <a:latin typeface="Helvetica" panose="020B0604020202020204" pitchFamily="34" charset="0"/>
                <a:cs typeface="Helvetica" panose="020B0604020202020204" pitchFamily="34" charset="0"/>
              </a:rPr>
              <a:t>Baxi</a:t>
            </a:r>
            <a:r>
              <a:rPr lang="en-GB" sz="1200" dirty="0">
                <a:latin typeface="Helvetica" panose="020B0604020202020204" pitchFamily="34" charset="0"/>
                <a:cs typeface="Helvetica" panose="020B0604020202020204" pitchFamily="34" charset="0"/>
              </a:rPr>
              <a:t> gas boiler for hot water and central heating, wall mounted cupboards, radiator, serving hatch to dining room, double glazed window to rear aspects, built-in shelved floor to ceiling cupboards, walk-in pantry with tiled shelf, tiled walls, light and window.  Part glazed door to side lobby with sliding door to store room and double glazed door to the rear garden.</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DINING ROOM: </a:t>
            </a:r>
            <a:r>
              <a:rPr lang="en-GB" sz="1200" dirty="0">
                <a:latin typeface="Helvetica" panose="020B0604020202020204" pitchFamily="34" charset="0"/>
                <a:cs typeface="Helvetica" panose="020B0604020202020204" pitchFamily="34" charset="0"/>
              </a:rPr>
              <a:t>  4.55m x 2.72m (14'11" x 8'11")  With radiator and double glazed window to rear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CLOAKROOM/WC: </a:t>
            </a:r>
            <a:r>
              <a:rPr lang="en-GB" sz="1200" dirty="0">
                <a:latin typeface="Helvetica" panose="020B0604020202020204" pitchFamily="34" charset="0"/>
                <a:cs typeface="Helvetica" panose="020B0604020202020204" pitchFamily="34" charset="0"/>
              </a:rPr>
              <a:t>  Fitted with a </a:t>
            </a:r>
            <a:r>
              <a:rPr lang="en-GB" sz="1200" dirty="0" err="1">
                <a:latin typeface="Helvetica" panose="020B0604020202020204" pitchFamily="34" charset="0"/>
                <a:cs typeface="Helvetica" panose="020B0604020202020204" pitchFamily="34" charset="0"/>
              </a:rPr>
              <a:t>Villeroy</a:t>
            </a:r>
            <a:r>
              <a:rPr lang="en-GB" sz="1200" dirty="0">
                <a:latin typeface="Helvetica" panose="020B0604020202020204" pitchFamily="34" charset="0"/>
                <a:cs typeface="Helvetica" panose="020B0604020202020204" pitchFamily="34" charset="0"/>
              </a:rPr>
              <a:t> and Bosch suite with pedestal wash hand basin, WC with concealed cistern and dual push button flush, fully tiled walls, double glazed window with patterned glass.</a:t>
            </a:r>
          </a:p>
          <a:p>
            <a:endParaRPr lang="en-GB" sz="1200" dirty="0">
              <a:latin typeface="Helvetica" panose="020B0604020202020204" pitchFamily="34" charset="0"/>
              <a:cs typeface="Helvetica" panose="020B0604020202020204" pitchFamily="34" charset="0"/>
            </a:endParaRPr>
          </a:p>
          <a:p>
            <a:r>
              <a:rPr lang="en-GB" sz="1200" dirty="0">
                <a:latin typeface="Helvetica" panose="020B0604020202020204" pitchFamily="34" charset="0"/>
                <a:cs typeface="Helvetica" panose="020B0604020202020204" pitchFamily="34" charset="0"/>
              </a:rPr>
              <a:t>From the reception hall a part glazed door gives access to:</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INNER HALLWAY: </a:t>
            </a:r>
            <a:r>
              <a:rPr lang="en-GB" sz="1200" dirty="0">
                <a:latin typeface="Helvetica" panose="020B0604020202020204" pitchFamily="34" charset="0"/>
                <a:cs typeface="Helvetica" panose="020B0604020202020204" pitchFamily="34" charset="0"/>
              </a:rPr>
              <a:t>  Airing cupboard with water cylinder and slatted shelving, two fitted storage cupboards, double glazed window to side aspect.</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1:</a:t>
            </a:r>
            <a:r>
              <a:rPr lang="en-GB" sz="1200" dirty="0">
                <a:latin typeface="Helvetica" panose="020B0604020202020204" pitchFamily="34" charset="0"/>
                <a:cs typeface="Helvetica" panose="020B0604020202020204" pitchFamily="34" charset="0"/>
              </a:rPr>
              <a:t>  6.2m x 3.76m (20'4" x 12'4")  A bright spacious main bedroom with double glazed windows to front and side aspects, built-in range of bedroom furniture including chest of drawers, dressing table area, built-in wardrobe with triple sliding doors, radiator housed in feature radiator cover.</a:t>
            </a:r>
          </a:p>
          <a:p>
            <a:endParaRPr lang="en-GB" sz="1400" dirty="0"/>
          </a:p>
          <a:p>
            <a:r>
              <a:rPr lang="en-GB" sz="1400" dirty="0"/>
              <a:t> </a:t>
            </a:r>
          </a:p>
          <a:p>
            <a:r>
              <a:rPr lang="en-GB" sz="1400" dirty="0"/>
              <a:t> </a:t>
            </a:r>
          </a:p>
          <a:p>
            <a:r>
              <a:rPr lang="en-GB" sz="1400" dirty="0"/>
              <a:t> </a:t>
            </a:r>
          </a:p>
          <a:p>
            <a:endParaRPr lang="en-GB" sz="1250" dirty="0">
              <a:solidFill>
                <a:srgbClr val="333333"/>
              </a:solidFill>
              <a:latin typeface="Helvetica" panose="020B0604020202020204" pitchFamily="34" charset="0"/>
              <a:ea typeface="Times New Roman" panose="02020603050405020304" pitchFamily="18" charset="0"/>
              <a:cs typeface="Helvetica" panose="020B0604020202020204" pitchFamily="34" charset="0"/>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endParaRPr lang="en-GB" dirty="0">
              <a:solidFill>
                <a:srgbClr val="333333"/>
              </a:solidFill>
              <a:latin typeface="Helvetica" panose="020B0604020202020204" pitchFamily="34" charset="0"/>
              <a:ea typeface="Times New Roman" panose="02020603050405020304" pitchFamily="18" charset="0"/>
              <a:cs typeface="Helvetica-Bold"/>
            </a:endParaRPr>
          </a:p>
          <a:p>
            <a:endParaRPr lang="en-GB" sz="1800" dirty="0">
              <a:solidFill>
                <a:srgbClr val="333333"/>
              </a:solidFill>
              <a:effectLst/>
              <a:latin typeface="Helvetica" panose="020B0604020202020204" pitchFamily="34" charset="0"/>
              <a:ea typeface="Times New Roman" panose="02020603050405020304" pitchFamily="18" charset="0"/>
              <a:cs typeface="Helvetica-Bold"/>
            </a:endParaRPr>
          </a:p>
          <a:p>
            <a:br>
              <a:rPr lang="en-GB" sz="1800" dirty="0">
                <a:solidFill>
                  <a:srgbClr val="333333"/>
                </a:solidFill>
                <a:effectLst/>
                <a:latin typeface="Helvetica" panose="020B0604020202020204" pitchFamily="34" charset="0"/>
                <a:ea typeface="Times New Roman" panose="02020603050405020304" pitchFamily="18" charset="0"/>
                <a:cs typeface="Helvetica-Bold"/>
              </a:rPr>
            </a:br>
            <a:endParaRPr lang="en-US" sz="1100" dirty="0">
              <a:latin typeface="Helvetica" pitchFamily="2"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13134365"/>
          </a:xfrm>
          <a:prstGeom prst="rect">
            <a:avLst/>
          </a:prstGeom>
          <a:noFill/>
        </p:spPr>
        <p:txBody>
          <a:bodyPr wrap="square" rtlCol="0">
            <a:spAutoFit/>
          </a:bodyPr>
          <a:lstStyle/>
          <a:p>
            <a:r>
              <a:rPr lang="en-GB" sz="1200" b="1" dirty="0">
                <a:latin typeface="Helvetica" panose="020B0604020202020204" pitchFamily="34" charset="0"/>
                <a:cs typeface="Helvetica" panose="020B0604020202020204" pitchFamily="34" charset="0"/>
              </a:rPr>
              <a:t>BEDROOM 2:</a:t>
            </a:r>
            <a:r>
              <a:rPr lang="en-GB" sz="1200" dirty="0">
                <a:latin typeface="Helvetica" panose="020B0604020202020204" pitchFamily="34" charset="0"/>
                <a:cs typeface="Helvetica" panose="020B0604020202020204" pitchFamily="34" charset="0"/>
              </a:rPr>
              <a:t>  6.05m x 3.78m (19'10" x 12'5")   Another wonderfully sized bright bedroom with double glazed windows to front and side elevation, radiator housing feature radiator cover, built-in bedroom furniture including dressing table area with cupboards and drawer units beneath, large floor to ceiling built-in wardrobe with mirror fronted sliding doors.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BEDROOM 3:</a:t>
            </a:r>
            <a:r>
              <a:rPr lang="en-GB" sz="1200" dirty="0">
                <a:latin typeface="Helvetica" panose="020B0604020202020204" pitchFamily="34" charset="0"/>
                <a:cs typeface="Helvetica" panose="020B0604020202020204" pitchFamily="34" charset="0"/>
              </a:rPr>
              <a:t>    3.12m x 2.69m (10'3" x 8'10")   Double glazed window to side aspect, radiator.</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BATHROOM/WC:</a:t>
            </a:r>
            <a:r>
              <a:rPr lang="en-GB" sz="1200" dirty="0">
                <a:latin typeface="Helvetica" panose="020B0604020202020204" pitchFamily="34" charset="0"/>
                <a:cs typeface="Helvetica" panose="020B0604020202020204" pitchFamily="34" charset="0"/>
              </a:rPr>
              <a:t>  2.87m x 2.18m (9'5" x 7'2")   Fitted with a </a:t>
            </a:r>
            <a:r>
              <a:rPr lang="en-GB" sz="1200" dirty="0" err="1">
                <a:latin typeface="Helvetica" panose="020B0604020202020204" pitchFamily="34" charset="0"/>
                <a:cs typeface="Helvetica" panose="020B0604020202020204" pitchFamily="34" charset="0"/>
              </a:rPr>
              <a:t>Villeroy</a:t>
            </a:r>
            <a:r>
              <a:rPr lang="en-GB" sz="1200" dirty="0">
                <a:latin typeface="Helvetica" panose="020B0604020202020204" pitchFamily="34" charset="0"/>
                <a:cs typeface="Helvetica" panose="020B0604020202020204" pitchFamily="34" charset="0"/>
              </a:rPr>
              <a:t> and Bosch suite comprising of bath with shower over, shower cubicle with splashback walls, shower unit, seat and folding shower splash screen doors, pedestal wash hand basin, heated towel rail, mirror fronted medicine cabinet with display lighting over.  Fully tiled walls and tiled flooring, recessed ceiling spotlighting, double glazed window with patterned glass.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OUTSIDE: </a:t>
            </a:r>
            <a:r>
              <a:rPr lang="en-GB" sz="1200" dirty="0">
                <a:latin typeface="Helvetica" panose="020B0604020202020204" pitchFamily="34" charset="0"/>
                <a:cs typeface="Helvetica" panose="020B0604020202020204" pitchFamily="34" charset="0"/>
              </a:rPr>
              <a:t>   The property is located at the head of a sought after cul-de-sac and approached by double wrought iron gates to a sweeping large block paved driveway and turning area leading to the GARAGE.  To the front of the property is well stocked shrub beds, pergola and SUMMER HOUSE.   Side gates and pathways to either side of the bungalow give access to the rear garden which has been planned and landscaped with ease of maintenance in mind comprising of a block paved patio sun terrace area, raised patio area, further raised patio area, flower beds and borders.  GARDEN STORE.</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GARAGE: </a:t>
            </a:r>
            <a:r>
              <a:rPr lang="en-GB" sz="1200" dirty="0">
                <a:latin typeface="Helvetica" panose="020B0604020202020204" pitchFamily="34" charset="0"/>
                <a:cs typeface="Helvetica" panose="020B0604020202020204" pitchFamily="34" charset="0"/>
              </a:rPr>
              <a:t> 5.61m x 3.05m (18'5" x 10'0")  Having an electric door with  high pitched roof, power and light connected.  Double glazed window and door to side aspect.   The garage also houses with gas meter, electric meter and electric consumer unit.</a:t>
            </a:r>
          </a:p>
          <a:p>
            <a:r>
              <a:rPr lang="en-GB" sz="1200" dirty="0"/>
              <a:t> </a:t>
            </a:r>
            <a:endParaRPr lang="en-GB" sz="1200" b="1" dirty="0">
              <a:solidFill>
                <a:srgbClr val="333333"/>
              </a:solidFill>
              <a:latin typeface="Helvetica" panose="020B0604020202020204" pitchFamily="34" charset="0"/>
              <a:ea typeface="Times New Roman" panose="02020603050405020304" pitchFamily="18" charset="0"/>
              <a:cs typeface="Helvetica-Bold"/>
            </a:endParaRPr>
          </a:p>
          <a:p>
            <a:endParaRPr lang="en-GB" sz="1200" b="1" dirty="0">
              <a:solidFill>
                <a:srgbClr val="333333"/>
              </a:solidFill>
              <a:latin typeface="Helvetica" panose="020B0604020202020204" pitchFamily="34" charset="0"/>
              <a:ea typeface="Times New Roman" panose="02020603050405020304" pitchFamily="18" charset="0"/>
              <a:cs typeface="Helvetica-Bold"/>
            </a:endParaRPr>
          </a:p>
          <a:p>
            <a:r>
              <a:rPr lang="en-GB" sz="1200" b="1" dirty="0">
                <a:solidFill>
                  <a:srgbClr val="333333"/>
                </a:solidFill>
                <a:effectLst/>
                <a:latin typeface="Helvetica" panose="020B0604020202020204" pitchFamily="34" charset="0"/>
                <a:ea typeface="Times New Roman" panose="02020603050405020304" pitchFamily="18" charset="0"/>
                <a:cs typeface="Helvetica-Bold"/>
              </a:rPr>
              <a:t>FLOOR PLAN: </a:t>
            </a:r>
          </a:p>
          <a:p>
            <a:endParaRPr lang="en-GB" sz="1200" b="1" dirty="0">
              <a:solidFill>
                <a:srgbClr val="333333"/>
              </a:solidFill>
              <a:latin typeface="Helvetica" panose="020B0604020202020204" pitchFamily="34" charset="0"/>
              <a:ea typeface="Times New Roman" panose="02020603050405020304" pitchFamily="18" charset="0"/>
              <a:cs typeface="Helvetica-Bold"/>
            </a:endParaRPr>
          </a:p>
          <a:p>
            <a:pPr algn="ctr"/>
            <a:endParaRPr lang="en-GB" sz="120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b="1"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b="1" dirty="0">
              <a:solidFill>
                <a:srgbClr val="333333"/>
              </a:solidFill>
              <a:latin typeface="Helvetica" panose="020B0604020202020204" pitchFamily="34" charset="0"/>
              <a:ea typeface="Times New Roman" panose="02020603050405020304" pitchFamily="18" charset="0"/>
              <a:cs typeface="Helvetica-Bold"/>
            </a:endParaRPr>
          </a:p>
          <a:p>
            <a:endParaRPr lang="en-GB" sz="1250" dirty="0">
              <a:solidFill>
                <a:srgbClr val="333333"/>
              </a:solidFill>
              <a:effectLst/>
              <a:latin typeface="Helvetica" panose="020B0604020202020204" pitchFamily="34" charset="0"/>
              <a:ea typeface="Times New Roman" panose="02020603050405020304" pitchFamily="18" charset="0"/>
              <a:cs typeface="Helvetica-Bold"/>
            </a:endParaRPr>
          </a:p>
          <a:p>
            <a:endParaRPr lang="en-GB" sz="1250" dirty="0">
              <a:solidFill>
                <a:srgbClr val="333333"/>
              </a:solidFill>
              <a:latin typeface="Helvetica" panose="020B0604020202020204" pitchFamily="34" charset="0"/>
              <a:ea typeface="Times New Roman" panose="02020603050405020304" pitchFamily="18" charset="0"/>
            </a:endParaRPr>
          </a:p>
          <a:p>
            <a:endParaRPr lang="en-GB" sz="1250" dirty="0">
              <a:solidFill>
                <a:srgbClr val="333333"/>
              </a:solidFill>
              <a:effectLst/>
              <a:latin typeface="Helvetica" panose="020B0604020202020204" pitchFamily="34" charset="0"/>
              <a:ea typeface="Times New Roman" panose="02020603050405020304" pitchFamily="18" charset="0"/>
            </a:endParaRPr>
          </a:p>
          <a:p>
            <a:endParaRPr lang="en-GB" sz="1250" dirty="0">
              <a:effectLst/>
              <a:latin typeface="Times New Roman" panose="02020603050405020304" pitchFamily="18" charset="0"/>
              <a:ea typeface="Times New Roman" panose="02020603050405020304" pitchFamily="18" charset="0"/>
            </a:endParaRPr>
          </a:p>
        </p:txBody>
      </p:sp>
      <p:pic>
        <p:nvPicPr>
          <p:cNvPr id="3" name="Picture 2" descr="A floor plan of a house&#10;&#10;Description automatically generated">
            <a:extLst>
              <a:ext uri="{FF2B5EF4-FFF2-40B4-BE49-F238E27FC236}">
                <a16:creationId xmlns:a16="http://schemas.microsoft.com/office/drawing/2014/main" id="{F9609AAA-A030-FA97-9762-AD03D4B77C08}"/>
              </a:ext>
            </a:extLst>
          </p:cNvPr>
          <p:cNvPicPr>
            <a:picLocks noChangeAspect="1"/>
          </p:cNvPicPr>
          <p:nvPr/>
        </p:nvPicPr>
        <p:blipFill>
          <a:blip r:embed="rId2"/>
          <a:stretch>
            <a:fillRect/>
          </a:stretch>
        </p:blipFill>
        <p:spPr>
          <a:xfrm>
            <a:off x="8725472" y="5901921"/>
            <a:ext cx="5191426" cy="3773517"/>
          </a:xfrm>
          <a:prstGeom prst="rect">
            <a:avLst/>
          </a:prstGeom>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TotalTime>
  <Words>1138</Words>
  <Application>Microsoft Office PowerPoint</Application>
  <PresentationFormat>Custom</PresentationFormat>
  <Paragraphs>120</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23</cp:revision>
  <cp:lastPrinted>2024-06-14T14:25:22Z</cp:lastPrinted>
  <dcterms:created xsi:type="dcterms:W3CDTF">2023-03-19T13:39:10Z</dcterms:created>
  <dcterms:modified xsi:type="dcterms:W3CDTF">2024-06-18T09:05:15Z</dcterms:modified>
</cp:coreProperties>
</file>